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Dosis" panose="020B0604020202020204" charset="0"/>
      <p:regular r:id="rId21"/>
      <p:bold r:id="rId22"/>
    </p:embeddedFont>
    <p:embeddedFont>
      <p:font typeface="Dosis ExtraLight" panose="020B0604020202020204" charset="0"/>
      <p:regular r:id="rId23"/>
      <p:bold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Lato Light" panose="020F0502020204030203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13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d57af840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g8d57af8401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8d57af8401_0_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d57af8401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g8d57af8401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g8d57af8401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8d57af840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7" name="Google Shape;307;g8d57af8401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8d57af8401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6e471adee6_0_1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g6e471adee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2d8e74ba1_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2d8e74ba1_4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g52d8e74ba1_4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9e3538c0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g89e3538c0e_1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89e3538c0e_1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9e3538c0e_1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89e3538c0e_1_3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89e3538c0e_1_3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9e3538c0e_1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89e3538c0e_1_2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89e3538c0e_1_2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d57af84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3" name="Google Shape;193;g8d57af840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8d57af840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d57af840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g8d57af8401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8d57af8401_0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d57af8401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g8d57af8401_1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8d57af8401_1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d57af840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8d57af8401_0_1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8d57af8401_0_1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up 2020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-8500" y="-8500"/>
            <a:ext cx="12192000" cy="6858000"/>
          </a:xfrm>
          <a:prstGeom prst="rect">
            <a:avLst/>
          </a:prstGeom>
          <a:gradFill>
            <a:gsLst>
              <a:gs pos="0">
                <a:srgbClr val="0C3253"/>
              </a:gs>
              <a:gs pos="100000">
                <a:srgbClr val="071A5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2">
            <a:alphaModFix amt="14000"/>
          </a:blip>
          <a:srcRect l="372" t="747" r="1655" b="26715"/>
          <a:stretch/>
        </p:blipFill>
        <p:spPr>
          <a:xfrm>
            <a:off x="-85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17" name="Google Shape;17;p2"/>
          <p:cNvCxnSpPr>
            <a:stCxn id="16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" name="Google Shape;1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2037325" y="1631700"/>
            <a:ext cx="7546800" cy="3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00"/>
              <a:buFont typeface="Dosis"/>
              <a:buNone/>
              <a:defRPr sz="85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OBJECT_WITH_CAPTION_TEXT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/>
          <p:nvPr/>
        </p:nvSpPr>
        <p:spPr>
          <a:xfrm>
            <a:off x="-175" y="6026025"/>
            <a:ext cx="12192000" cy="8322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79" name="Google Shape;79;p11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80" name="Google Shape;80;p11"/>
          <p:cNvCxnSpPr>
            <a:stCxn id="79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1" name="Google Shape;8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1"/>
          <p:cNvSpPr txBox="1">
            <a:spLocks noGrp="1"/>
          </p:cNvSpPr>
          <p:nvPr>
            <p:ph type="title"/>
          </p:nvPr>
        </p:nvSpPr>
        <p:spPr>
          <a:xfrm>
            <a:off x="1506208" y="304618"/>
            <a:ext cx="103719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None/>
              <a:defRPr b="1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 1">
  <p:cSld name="OBJECT_WITH_CAPTION_TEXT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85" name="Google Shape;85;p12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86" name="Google Shape;86;p12"/>
          <p:cNvCxnSpPr>
            <a:stCxn id="85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7" name="Google Shape;8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to" type="picTx">
  <p:cSld name="PICTURE_WITH_CAPTIO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8306750" y="-25"/>
            <a:ext cx="38853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90" name="Google Shape;90;p13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91" name="Google Shape;91;p13"/>
          <p:cNvCxnSpPr>
            <a:stCxn id="90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3"/>
          <p:cNvSpPr/>
          <p:nvPr/>
        </p:nvSpPr>
        <p:spPr>
          <a:xfrm rot="10800000" flipH="1">
            <a:off x="825750" y="4644172"/>
            <a:ext cx="980400" cy="231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93" name="Google Shape;93;p13"/>
          <p:cNvSpPr/>
          <p:nvPr/>
        </p:nvSpPr>
        <p:spPr>
          <a:xfrm rot="10800000" flipH="1">
            <a:off x="825750" y="3889947"/>
            <a:ext cx="980400" cy="231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94" name="Google Shape;94;p13"/>
          <p:cNvSpPr/>
          <p:nvPr/>
        </p:nvSpPr>
        <p:spPr>
          <a:xfrm rot="10800000" flipH="1">
            <a:off x="825750" y="5398397"/>
            <a:ext cx="980400" cy="231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pic>
        <p:nvPicPr>
          <p:cNvPr id="95" name="Google Shape;95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85283" y="3731547"/>
            <a:ext cx="339900" cy="33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5283" y="4485772"/>
            <a:ext cx="339900" cy="33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 rotWithShape="1">
          <a:blip r:embed="rId5">
            <a:alphaModFix/>
          </a:blip>
          <a:srcRect b="15966"/>
          <a:stretch/>
        </p:blipFill>
        <p:spPr>
          <a:xfrm>
            <a:off x="1944138" y="5240001"/>
            <a:ext cx="404488" cy="33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TITLE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10903175" y="-8500"/>
            <a:ext cx="1280100" cy="6858000"/>
          </a:xfrm>
          <a:prstGeom prst="rect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12069700" y="-25"/>
            <a:ext cx="121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pic>
        <p:nvPicPr>
          <p:cNvPr id="23" name="Google Shape;2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1820075" y="2201225"/>
            <a:ext cx="6182700" cy="36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>
                <a:latin typeface="Lato"/>
                <a:ea typeface="Lato"/>
                <a:cs typeface="Lato"/>
                <a:sym typeface="Lato"/>
              </a:defRPr>
            </a:lvl8pPr>
            <a:lvl9pPr marL="4114800" lvl="8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•"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10903175" y="-8500"/>
            <a:ext cx="1280100" cy="6858000"/>
          </a:xfrm>
          <a:prstGeom prst="rect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28" name="Google Shape;28;p4"/>
          <p:cNvCxnSpPr>
            <a:stCxn id="27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29;p4"/>
          <p:cNvSpPr/>
          <p:nvPr/>
        </p:nvSpPr>
        <p:spPr>
          <a:xfrm>
            <a:off x="12069700" y="-25"/>
            <a:ext cx="121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1506208" y="304618"/>
            <a:ext cx="103719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None/>
              <a:defRPr b="1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re de slide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 rotWithShape="1">
          <a:blip r:embed="rId2">
            <a:alphaModFix/>
          </a:blip>
          <a:srcRect l="7300" r="7309"/>
          <a:stretch/>
        </p:blipFill>
        <p:spPr>
          <a:xfrm rot="10800000">
            <a:off x="1293682" y="0"/>
            <a:ext cx="482153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/>
        </p:nvSpPr>
        <p:spPr>
          <a:xfrm>
            <a:off x="9285400" y="649290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Dosis"/>
                <a:ea typeface="Dosis"/>
                <a:cs typeface="Dosis"/>
                <a:sym typeface="Dosis"/>
              </a:rPr>
              <a:t>‹nº›</a:t>
            </a:fld>
            <a:endParaRPr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5" name="Google Shape;35;p5"/>
          <p:cNvSpPr/>
          <p:nvPr/>
        </p:nvSpPr>
        <p:spPr>
          <a:xfrm flipH="1">
            <a:off x="1742800" y="4713100"/>
            <a:ext cx="10440600" cy="2136300"/>
          </a:xfrm>
          <a:prstGeom prst="round1Rect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8306750" y="-25"/>
            <a:ext cx="38853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37" name="Google Shape;37;p5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38" name="Google Shape;38;p5"/>
          <p:cNvCxnSpPr>
            <a:stCxn id="37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9" name="Google Shape;3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1666600" y="3924850"/>
            <a:ext cx="4410000" cy="3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0AD47"/>
              </a:buClr>
              <a:buSzPts val="3000"/>
              <a:buFont typeface="Dosis ExtraLight"/>
              <a:buNone/>
              <a:defRPr sz="3000">
                <a:solidFill>
                  <a:srgbClr val="70AD47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Dosis ExtraLight"/>
              <a:buNone/>
              <a:defRPr sz="20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Dosis ExtraLight"/>
              <a:buNone/>
              <a:defRPr sz="18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Dosis ExtraLight"/>
              <a:buNone/>
              <a:defRPr sz="1600">
                <a:solidFill>
                  <a:srgbClr val="888888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1896400" y="1072150"/>
            <a:ext cx="82887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osis"/>
              <a:buNone/>
              <a:defRPr sz="6000" b="1"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re de slide 2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8024526" y="-25"/>
            <a:ext cx="41673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44" name="Google Shape;44;p6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45" name="Google Shape;45;p6"/>
          <p:cNvCxnSpPr>
            <a:stCxn id="44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6" name="Google Shape;4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6"/>
          <p:cNvSpPr/>
          <p:nvPr/>
        </p:nvSpPr>
        <p:spPr>
          <a:xfrm>
            <a:off x="7203250" y="564950"/>
            <a:ext cx="4394100" cy="6293100"/>
          </a:xfrm>
          <a:prstGeom prst="rect">
            <a:avLst/>
          </a:prstGeom>
          <a:solidFill>
            <a:srgbClr val="E7E6E6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6"/>
          <p:cNvCxnSpPr/>
          <p:nvPr/>
        </p:nvCxnSpPr>
        <p:spPr>
          <a:xfrm>
            <a:off x="7218950" y="573800"/>
            <a:ext cx="4378500" cy="6277200"/>
          </a:xfrm>
          <a:prstGeom prst="straightConnector1">
            <a:avLst/>
          </a:prstGeom>
          <a:noFill/>
          <a:ln w="9525" cap="flat" cmpd="sng">
            <a:solidFill>
              <a:srgbClr val="8DC63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6"/>
          <p:cNvCxnSpPr/>
          <p:nvPr/>
        </p:nvCxnSpPr>
        <p:spPr>
          <a:xfrm flipH="1">
            <a:off x="7266100" y="549275"/>
            <a:ext cx="4347000" cy="6309000"/>
          </a:xfrm>
          <a:prstGeom prst="straightConnector1">
            <a:avLst/>
          </a:prstGeom>
          <a:noFill/>
          <a:ln w="9525" cap="flat" cmpd="sng">
            <a:solidFill>
              <a:srgbClr val="8DC63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50;p6"/>
          <p:cNvSpPr txBox="1"/>
          <p:nvPr/>
        </p:nvSpPr>
        <p:spPr>
          <a:xfrm>
            <a:off x="7850500" y="1988225"/>
            <a:ext cx="3178200" cy="3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434343"/>
                </a:solidFill>
                <a:highlight>
                  <a:srgbClr val="E7E6E6"/>
                </a:highlight>
                <a:latin typeface="Dosis"/>
                <a:ea typeface="Dosis"/>
                <a:cs typeface="Dosis"/>
                <a:sym typeface="Dosis"/>
              </a:rPr>
              <a:t>QUE TAL INSERIR UMA IMAGEM NO LUGAR DESSE RETÂNGULO?</a:t>
            </a:r>
            <a:endParaRPr sz="3600">
              <a:solidFill>
                <a:srgbClr val="434343"/>
              </a:solidFill>
              <a:highlight>
                <a:srgbClr val="E7E6E6"/>
              </a:highlight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1958200" y="2404650"/>
            <a:ext cx="5307900" cy="20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Dosis"/>
              <a:buNone/>
              <a:defRPr sz="5300" b="1"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ase">
  <p:cSld name="TITLE_ONLY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/>
          <p:nvPr/>
        </p:nvSpPr>
        <p:spPr>
          <a:xfrm>
            <a:off x="8024526" y="-25"/>
            <a:ext cx="41673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54" name="Google Shape;54;p7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55" name="Google Shape;55;p7"/>
          <p:cNvCxnSpPr>
            <a:stCxn id="54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6" name="Google Shape;5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1958200" y="2404650"/>
            <a:ext cx="5307900" cy="20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Dosis"/>
              <a:buNone/>
              <a:defRPr sz="5300" b="1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ase 1">
  <p:cSld name="TITLE_ONLY_1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8"/>
          <p:cNvPicPr preferRelativeResize="0"/>
          <p:nvPr/>
        </p:nvPicPr>
        <p:blipFill rotWithShape="1">
          <a:blip r:embed="rId2">
            <a:alphaModFix/>
          </a:blip>
          <a:srcRect l="7300" r="7309"/>
          <a:stretch/>
        </p:blipFill>
        <p:spPr>
          <a:xfrm>
            <a:off x="1293682" y="0"/>
            <a:ext cx="482153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8"/>
          <p:cNvSpPr/>
          <p:nvPr/>
        </p:nvSpPr>
        <p:spPr>
          <a:xfrm>
            <a:off x="8024526" y="-25"/>
            <a:ext cx="41673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61" name="Google Shape;61;p8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62" name="Google Shape;62;p8"/>
          <p:cNvCxnSpPr>
            <a:stCxn id="61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3" name="Google Shape;6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8"/>
          <p:cNvSpPr txBox="1">
            <a:spLocks noGrp="1"/>
          </p:cNvSpPr>
          <p:nvPr>
            <p:ph type="title"/>
          </p:nvPr>
        </p:nvSpPr>
        <p:spPr>
          <a:xfrm>
            <a:off x="1958200" y="2404650"/>
            <a:ext cx="5307900" cy="20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Dosis"/>
              <a:buNone/>
              <a:defRPr sz="5300" b="1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760"/>
            <a:ext cx="12192001" cy="685443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9"/>
          <p:cNvSpPr/>
          <p:nvPr/>
        </p:nvSpPr>
        <p:spPr>
          <a:xfrm>
            <a:off x="12069700" y="-25"/>
            <a:ext cx="121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68" name="Google Shape;68;p9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69" name="Google Shape;69;p9"/>
          <p:cNvCxnSpPr>
            <a:stCxn id="68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0" name="Google Shape;7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12069700" y="-25"/>
            <a:ext cx="121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73" name="Google Shape;73;p10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74" name="Google Shape;74;p10"/>
          <p:cNvCxnSpPr>
            <a:stCxn id="73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5" name="Google Shape;75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>
            <a:spLocks noGrp="1"/>
          </p:cNvSpPr>
          <p:nvPr>
            <p:ph type="title"/>
          </p:nvPr>
        </p:nvSpPr>
        <p:spPr>
          <a:xfrm>
            <a:off x="1506208" y="304618"/>
            <a:ext cx="103719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None/>
              <a:defRPr b="1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Dosis"/>
              <a:buNone/>
              <a:defRPr sz="4400" b="1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•"/>
              <a:defRPr sz="28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•"/>
              <a:defRPr sz="24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•"/>
              <a:defRPr sz="20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 sz="18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 sz="18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 sz="18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 sz="18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•"/>
              <a:defRPr sz="18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•"/>
              <a:defRPr sz="16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hyperlink" Target="https://docs.microsoft.com/pt-br/aspnet/core/fundamentals/middleware/write?view=aspnetcore-3.1" TargetMode="External"/><Relationship Id="rId4" Type="http://schemas.openxmlformats.org/officeDocument/2006/relationships/hyperlink" Target="https://docs.microsoft.com/pt-br/aspnet/core/fundamentals/middleware/?view=aspnetcore-3.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/>
          <p:nvPr/>
        </p:nvSpPr>
        <p:spPr>
          <a:xfrm>
            <a:off x="-8500" y="-8500"/>
            <a:ext cx="12192000" cy="6858000"/>
          </a:xfrm>
          <a:prstGeom prst="rect">
            <a:avLst/>
          </a:prstGeom>
          <a:gradFill>
            <a:gsLst>
              <a:gs pos="0">
                <a:srgbClr val="0C3253"/>
              </a:gs>
              <a:gs pos="100000">
                <a:srgbClr val="071A5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4"/>
          <p:cNvPicPr preferRelativeResize="0"/>
          <p:nvPr/>
        </p:nvPicPr>
        <p:blipFill rotWithShape="1">
          <a:blip r:embed="rId3">
            <a:alphaModFix amt="14000"/>
          </a:blip>
          <a:srcRect l="372" t="747" r="1655" b="26715"/>
          <a:stretch/>
        </p:blipFill>
        <p:spPr>
          <a:xfrm>
            <a:off x="-85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8500" y="-67975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4"/>
          <p:cNvSpPr txBox="1">
            <a:spLocks noGrp="1"/>
          </p:cNvSpPr>
          <p:nvPr>
            <p:ph type="ctrTitle"/>
          </p:nvPr>
        </p:nvSpPr>
        <p:spPr>
          <a:xfrm>
            <a:off x="1213350" y="1898400"/>
            <a:ext cx="8370900" cy="3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chemeClr val="lt1"/>
                </a:solidFill>
              </a:rPr>
              <a:t>Pipeline de Middlewares</a:t>
            </a:r>
            <a:br>
              <a:rPr lang="en-US" sz="8000">
                <a:solidFill>
                  <a:schemeClr val="lt1"/>
                </a:solidFill>
              </a:rPr>
            </a:br>
            <a:r>
              <a:rPr lang="en-US" sz="60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ASP .NET Core</a:t>
            </a:r>
            <a:endParaRPr sz="6000">
              <a:solidFill>
                <a:schemeClr val="dk2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Google Shape;108;p14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109" name="Google Shape;109;p14"/>
          <p:cNvCxnSpPr>
            <a:stCxn id="108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Google Shape;110;p14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Chapter .NET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11" name="Google Shape;11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3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258" name="Google Shape;258;p23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259" name="Google Shape;259;p23"/>
          <p:cNvCxnSpPr>
            <a:stCxn id="258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0" name="Google Shape;260;p23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2 - O que é uma pipeline de middlewares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261" name="Google Shape;2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3"/>
          <p:cNvSpPr txBox="1">
            <a:spLocks noGrp="1"/>
          </p:cNvSpPr>
          <p:nvPr>
            <p:ph type="title" idx="4294967295"/>
          </p:nvPr>
        </p:nvSpPr>
        <p:spPr>
          <a:xfrm>
            <a:off x="1506202" y="304625"/>
            <a:ext cx="74403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Exemplos de Uso</a:t>
            </a:r>
            <a:endParaRPr/>
          </a:p>
        </p:txBody>
      </p:sp>
      <p:grpSp>
        <p:nvGrpSpPr>
          <p:cNvPr id="263" name="Google Shape;263;p23"/>
          <p:cNvGrpSpPr/>
          <p:nvPr/>
        </p:nvGrpSpPr>
        <p:grpSpPr>
          <a:xfrm>
            <a:off x="825745" y="1977637"/>
            <a:ext cx="7166055" cy="3524563"/>
            <a:chOff x="825745" y="1736737"/>
            <a:chExt cx="7166055" cy="3524563"/>
          </a:xfrm>
        </p:grpSpPr>
        <p:grpSp>
          <p:nvGrpSpPr>
            <p:cNvPr id="264" name="Google Shape;264;p23"/>
            <p:cNvGrpSpPr/>
            <p:nvPr/>
          </p:nvGrpSpPr>
          <p:grpSpPr>
            <a:xfrm>
              <a:off x="825745" y="1736737"/>
              <a:ext cx="7166055" cy="619800"/>
              <a:chOff x="825745" y="1736737"/>
              <a:chExt cx="7166055" cy="619800"/>
            </a:xfrm>
          </p:grpSpPr>
          <p:grpSp>
            <p:nvGrpSpPr>
              <p:cNvPr id="265" name="Google Shape;265;p23"/>
              <p:cNvGrpSpPr/>
              <p:nvPr/>
            </p:nvGrpSpPr>
            <p:grpSpPr>
              <a:xfrm>
                <a:off x="825745" y="1994746"/>
                <a:ext cx="965409" cy="103800"/>
                <a:chOff x="825745" y="3193246"/>
                <a:chExt cx="965409" cy="103800"/>
              </a:xfrm>
            </p:grpSpPr>
            <p:sp>
              <p:nvSpPr>
                <p:cNvPr id="266" name="Google Shape;266;p23"/>
                <p:cNvSpPr/>
                <p:nvPr/>
              </p:nvSpPr>
              <p:spPr>
                <a:xfrm rot="10800000" flipH="1">
                  <a:off x="825745" y="3233606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267" name="Google Shape;267;p23"/>
                <p:cNvSpPr/>
                <p:nvPr/>
              </p:nvSpPr>
              <p:spPr>
                <a:xfrm>
                  <a:off x="1687355" y="3193246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  <p:sp>
            <p:nvSpPr>
              <p:cNvPr id="268" name="Google Shape;268;p23"/>
              <p:cNvSpPr txBox="1"/>
              <p:nvPr/>
            </p:nvSpPr>
            <p:spPr>
              <a:xfrm>
                <a:off x="1895200" y="1736737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1 - Exception Handler</a:t>
                </a:r>
                <a:endParaRPr sz="21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269" name="Google Shape;269;p23"/>
            <p:cNvGrpSpPr/>
            <p:nvPr/>
          </p:nvGrpSpPr>
          <p:grpSpPr>
            <a:xfrm>
              <a:off x="825745" y="4641499"/>
              <a:ext cx="7166055" cy="619800"/>
              <a:chOff x="825745" y="4939399"/>
              <a:chExt cx="7166055" cy="619800"/>
            </a:xfrm>
          </p:grpSpPr>
          <p:grpSp>
            <p:nvGrpSpPr>
              <p:cNvPr id="270" name="Google Shape;270;p23"/>
              <p:cNvGrpSpPr/>
              <p:nvPr/>
            </p:nvGrpSpPr>
            <p:grpSpPr>
              <a:xfrm>
                <a:off x="825745" y="5197405"/>
                <a:ext cx="965409" cy="103800"/>
                <a:chOff x="825745" y="5299009"/>
                <a:chExt cx="965409" cy="103800"/>
              </a:xfrm>
            </p:grpSpPr>
            <p:sp>
              <p:nvSpPr>
                <p:cNvPr id="271" name="Google Shape;271;p23"/>
                <p:cNvSpPr/>
                <p:nvPr/>
              </p:nvSpPr>
              <p:spPr>
                <a:xfrm rot="10800000" flipH="1">
                  <a:off x="825745" y="5339368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272" name="Google Shape;272;p23"/>
                <p:cNvSpPr/>
                <p:nvPr/>
              </p:nvSpPr>
              <p:spPr>
                <a:xfrm>
                  <a:off x="1687355" y="5299009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  <p:sp>
            <p:nvSpPr>
              <p:cNvPr id="273" name="Google Shape;273;p23"/>
              <p:cNvSpPr txBox="1"/>
              <p:nvPr/>
            </p:nvSpPr>
            <p:spPr>
              <a:xfrm>
                <a:off x="1895200" y="4939399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5 - Swagger</a:t>
                </a:r>
                <a:endParaRPr sz="21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274" name="Google Shape;274;p23"/>
            <p:cNvGrpSpPr/>
            <p:nvPr/>
          </p:nvGrpSpPr>
          <p:grpSpPr>
            <a:xfrm>
              <a:off x="825745" y="3189112"/>
              <a:ext cx="7166055" cy="619800"/>
              <a:chOff x="825745" y="3784912"/>
              <a:chExt cx="7166055" cy="619800"/>
            </a:xfrm>
          </p:grpSpPr>
          <p:sp>
            <p:nvSpPr>
              <p:cNvPr id="275" name="Google Shape;275;p23"/>
              <p:cNvSpPr txBox="1"/>
              <p:nvPr/>
            </p:nvSpPr>
            <p:spPr>
              <a:xfrm>
                <a:off x="1895200" y="3784912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3 - ApiKey Handler</a:t>
                </a:r>
                <a:endParaRPr sz="21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276" name="Google Shape;276;p23"/>
              <p:cNvGrpSpPr/>
              <p:nvPr/>
            </p:nvGrpSpPr>
            <p:grpSpPr>
              <a:xfrm>
                <a:off x="825745" y="4042919"/>
                <a:ext cx="965409" cy="103800"/>
                <a:chOff x="825745" y="4246115"/>
                <a:chExt cx="965409" cy="103800"/>
              </a:xfrm>
            </p:grpSpPr>
            <p:sp>
              <p:nvSpPr>
                <p:cNvPr id="277" name="Google Shape;277;p23"/>
                <p:cNvSpPr/>
                <p:nvPr/>
              </p:nvSpPr>
              <p:spPr>
                <a:xfrm>
                  <a:off x="1687355" y="4246115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278" name="Google Shape;278;p23"/>
                <p:cNvSpPr/>
                <p:nvPr/>
              </p:nvSpPr>
              <p:spPr>
                <a:xfrm rot="10800000" flipH="1">
                  <a:off x="825745" y="4286456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</p:grpSp>
      </p:grpSp>
      <p:grpSp>
        <p:nvGrpSpPr>
          <p:cNvPr id="279" name="Google Shape;279;p23"/>
          <p:cNvGrpSpPr/>
          <p:nvPr/>
        </p:nvGrpSpPr>
        <p:grpSpPr>
          <a:xfrm>
            <a:off x="825745" y="2703849"/>
            <a:ext cx="7166055" cy="2079888"/>
            <a:chOff x="825745" y="1943149"/>
            <a:chExt cx="7166055" cy="2079888"/>
          </a:xfrm>
        </p:grpSpPr>
        <p:grpSp>
          <p:nvGrpSpPr>
            <p:cNvPr id="280" name="Google Shape;280;p23"/>
            <p:cNvGrpSpPr/>
            <p:nvPr/>
          </p:nvGrpSpPr>
          <p:grpSpPr>
            <a:xfrm>
              <a:off x="825745" y="1943149"/>
              <a:ext cx="7166055" cy="619800"/>
              <a:chOff x="825745" y="1943149"/>
              <a:chExt cx="7166055" cy="619800"/>
            </a:xfrm>
          </p:grpSpPr>
          <p:grpSp>
            <p:nvGrpSpPr>
              <p:cNvPr id="281" name="Google Shape;281;p23"/>
              <p:cNvGrpSpPr/>
              <p:nvPr/>
            </p:nvGrpSpPr>
            <p:grpSpPr>
              <a:xfrm>
                <a:off x="825745" y="2201159"/>
                <a:ext cx="965409" cy="103800"/>
                <a:chOff x="825745" y="3399659"/>
                <a:chExt cx="965409" cy="103800"/>
              </a:xfrm>
            </p:grpSpPr>
            <p:sp>
              <p:nvSpPr>
                <p:cNvPr id="282" name="Google Shape;282;p23"/>
                <p:cNvSpPr/>
                <p:nvPr/>
              </p:nvSpPr>
              <p:spPr>
                <a:xfrm rot="10800000" flipH="1">
                  <a:off x="825745" y="3440018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283" name="Google Shape;283;p23"/>
                <p:cNvSpPr/>
                <p:nvPr/>
              </p:nvSpPr>
              <p:spPr>
                <a:xfrm>
                  <a:off x="1687355" y="3399659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  <p:sp>
            <p:nvSpPr>
              <p:cNvPr id="284" name="Google Shape;284;p23"/>
              <p:cNvSpPr txBox="1"/>
              <p:nvPr/>
            </p:nvSpPr>
            <p:spPr>
              <a:xfrm>
                <a:off x="1895200" y="1943149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2 - JWT, Owin, CORS, etc.</a:t>
                </a:r>
                <a:endParaRPr sz="2100">
                  <a:highlight>
                    <a:srgbClr val="92D764"/>
                  </a:highlight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285" name="Google Shape;285;p23"/>
            <p:cNvGrpSpPr/>
            <p:nvPr/>
          </p:nvGrpSpPr>
          <p:grpSpPr>
            <a:xfrm>
              <a:off x="825745" y="3403237"/>
              <a:ext cx="7166055" cy="619800"/>
              <a:chOff x="825745" y="3999037"/>
              <a:chExt cx="7166055" cy="619800"/>
            </a:xfrm>
          </p:grpSpPr>
          <p:sp>
            <p:nvSpPr>
              <p:cNvPr id="286" name="Google Shape;286;p23"/>
              <p:cNvSpPr txBox="1"/>
              <p:nvPr/>
            </p:nvSpPr>
            <p:spPr>
              <a:xfrm>
                <a:off x="1895200" y="3999037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4 - Policy Providers</a:t>
                </a:r>
                <a:endParaRPr sz="21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287" name="Google Shape;287;p23"/>
              <p:cNvGrpSpPr/>
              <p:nvPr/>
            </p:nvGrpSpPr>
            <p:grpSpPr>
              <a:xfrm>
                <a:off x="825745" y="4257044"/>
                <a:ext cx="965409" cy="103800"/>
                <a:chOff x="825745" y="4460240"/>
                <a:chExt cx="965409" cy="103800"/>
              </a:xfrm>
            </p:grpSpPr>
            <p:sp>
              <p:nvSpPr>
                <p:cNvPr id="288" name="Google Shape;288;p23"/>
                <p:cNvSpPr/>
                <p:nvPr/>
              </p:nvSpPr>
              <p:spPr>
                <a:xfrm>
                  <a:off x="1687355" y="4460240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289" name="Google Shape;289;p23"/>
                <p:cNvSpPr/>
                <p:nvPr/>
              </p:nvSpPr>
              <p:spPr>
                <a:xfrm rot="10800000" flipH="1">
                  <a:off x="825745" y="4500581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4"/>
          <p:cNvSpPr/>
          <p:nvPr/>
        </p:nvSpPr>
        <p:spPr>
          <a:xfrm>
            <a:off x="-8500" y="-8500"/>
            <a:ext cx="12192000" cy="6858000"/>
          </a:xfrm>
          <a:prstGeom prst="rect">
            <a:avLst/>
          </a:prstGeom>
          <a:gradFill>
            <a:gsLst>
              <a:gs pos="0">
                <a:srgbClr val="0C3253"/>
              </a:gs>
              <a:gs pos="100000">
                <a:srgbClr val="071A5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6" name="Google Shape;296;p24"/>
          <p:cNvPicPr preferRelativeResize="0"/>
          <p:nvPr/>
        </p:nvPicPr>
        <p:blipFill rotWithShape="1">
          <a:blip r:embed="rId3">
            <a:alphaModFix amt="14000"/>
          </a:blip>
          <a:srcRect l="372" t="747" r="1655" b="26715"/>
          <a:stretch/>
        </p:blipFill>
        <p:spPr>
          <a:xfrm>
            <a:off x="-85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4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299" name="Google Shape;299;p24"/>
          <p:cNvCxnSpPr>
            <a:stCxn id="298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0" name="Google Shape;300;p24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01" name="Google Shape;30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"/>
          <p:cNvSpPr txBox="1"/>
          <p:nvPr/>
        </p:nvSpPr>
        <p:spPr>
          <a:xfrm>
            <a:off x="1190225" y="1437725"/>
            <a:ext cx="2501700" cy="44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It’s time</a:t>
            </a:r>
            <a:endParaRPr sz="40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to set fire</a:t>
            </a:r>
            <a:endParaRPr sz="40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to the</a:t>
            </a:r>
            <a:endParaRPr sz="40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parquinho</a:t>
            </a:r>
            <a:endParaRPr sz="40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303" name="Google Shape;303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1900" y="1437725"/>
            <a:ext cx="7842030" cy="441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4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4 - Hands on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311" name="Google Shape;311;p25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312" name="Google Shape;312;p25"/>
          <p:cNvCxnSpPr>
            <a:stCxn id="311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3" name="Google Shape;313;p25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2 - O que é uma pipeline de middlewares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14" name="Google Shape;3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25"/>
          <p:cNvSpPr txBox="1">
            <a:spLocks noGrp="1"/>
          </p:cNvSpPr>
          <p:nvPr>
            <p:ph type="title" idx="4294967295"/>
          </p:nvPr>
        </p:nvSpPr>
        <p:spPr>
          <a:xfrm>
            <a:off x="1506202" y="304625"/>
            <a:ext cx="74403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Referências</a:t>
            </a:r>
            <a:endParaRPr/>
          </a:p>
        </p:txBody>
      </p:sp>
      <p:sp>
        <p:nvSpPr>
          <p:cNvPr id="316" name="Google Shape;316;p25"/>
          <p:cNvSpPr txBox="1"/>
          <p:nvPr/>
        </p:nvSpPr>
        <p:spPr>
          <a:xfrm>
            <a:off x="1207800" y="1513850"/>
            <a:ext cx="89334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https://docs.microsoft.com/pt-br/aspnet/core/fundamentals/middleware/?view=aspnetcore-3.1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https://docs.microsoft.com/pt-br/aspnet/core/fundamentals/middleware/write?view=aspnetcore-3.1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7" name="Google Shape;317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83677" y="2802000"/>
            <a:ext cx="1685350" cy="168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6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323" name="Google Shape;323;p26"/>
          <p:cNvCxnSpPr>
            <a:stCxn id="322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4" name="Google Shape;324;p26"/>
          <p:cNvSpPr txBox="1"/>
          <p:nvPr/>
        </p:nvSpPr>
        <p:spPr>
          <a:xfrm>
            <a:off x="1895200" y="1354800"/>
            <a:ext cx="5307900" cy="18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latin typeface="Dosis"/>
                <a:ea typeface="Dosis"/>
                <a:cs typeface="Dosis"/>
                <a:sym typeface="Dosis"/>
              </a:rPr>
              <a:t>Gabriel Moreira</a:t>
            </a:r>
            <a:endParaRPr b="1"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Dev Back-end</a:t>
            </a:r>
            <a:endParaRPr sz="3000">
              <a:solidFill>
                <a:schemeClr val="dk2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300" b="1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25" name="Google Shape;325;p26"/>
          <p:cNvSpPr txBox="1"/>
          <p:nvPr/>
        </p:nvSpPr>
        <p:spPr>
          <a:xfrm>
            <a:off x="2398475" y="3581700"/>
            <a:ext cx="3330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Lato"/>
                <a:ea typeface="Lato"/>
                <a:cs typeface="Lato"/>
                <a:sym typeface="Lato"/>
              </a:rPr>
              <a:t>gabriel.moreira@zup.com.br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26"/>
          <p:cNvSpPr txBox="1"/>
          <p:nvPr/>
        </p:nvSpPr>
        <p:spPr>
          <a:xfrm>
            <a:off x="2398475" y="4335925"/>
            <a:ext cx="3330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Lato"/>
                <a:ea typeface="Lato"/>
                <a:cs typeface="Lato"/>
                <a:sym typeface="Lato"/>
              </a:rPr>
              <a:t>+55 12 99231-9064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7" name="Google Shape;3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6"/>
          <p:cNvSpPr txBox="1"/>
          <p:nvPr/>
        </p:nvSpPr>
        <p:spPr>
          <a:xfrm>
            <a:off x="2398475" y="5090150"/>
            <a:ext cx="33306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Lato"/>
                <a:ea typeface="Lato"/>
                <a:cs typeface="Lato"/>
                <a:sym typeface="Lato"/>
              </a:rPr>
              <a:t>linkedin.com.br/in/gvms23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9" name="Google Shape;329;p26"/>
          <p:cNvCxnSpPr/>
          <p:nvPr/>
        </p:nvCxnSpPr>
        <p:spPr>
          <a:xfrm>
            <a:off x="7218950" y="573800"/>
            <a:ext cx="4378500" cy="6277200"/>
          </a:xfrm>
          <a:prstGeom prst="straightConnector1">
            <a:avLst/>
          </a:prstGeom>
          <a:noFill/>
          <a:ln w="9525" cap="flat" cmpd="sng">
            <a:solidFill>
              <a:srgbClr val="8DC63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0" name="Google Shape;330;p26"/>
          <p:cNvSpPr txBox="1"/>
          <p:nvPr/>
        </p:nvSpPr>
        <p:spPr>
          <a:xfrm>
            <a:off x="7850500" y="1988225"/>
            <a:ext cx="3178200" cy="3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434343"/>
                </a:solidFill>
                <a:highlight>
                  <a:srgbClr val="E7E6E6"/>
                </a:highlight>
                <a:latin typeface="Dosis"/>
                <a:ea typeface="Dosis"/>
                <a:cs typeface="Dosis"/>
                <a:sym typeface="Dosis"/>
              </a:rPr>
              <a:t>QUE TAL INSERIR UMA </a:t>
            </a:r>
            <a:r>
              <a:rPr lang="en-US" sz="3600" b="1">
                <a:solidFill>
                  <a:srgbClr val="434343"/>
                </a:solidFill>
                <a:highlight>
                  <a:srgbClr val="E7E6E6"/>
                </a:highlight>
                <a:latin typeface="Dosis"/>
                <a:ea typeface="Dosis"/>
                <a:cs typeface="Dosis"/>
                <a:sym typeface="Dosis"/>
              </a:rPr>
              <a:t>FOTO SUA</a:t>
            </a:r>
            <a:r>
              <a:rPr lang="en-US" sz="3600">
                <a:solidFill>
                  <a:srgbClr val="434343"/>
                </a:solidFill>
                <a:highlight>
                  <a:srgbClr val="E7E6E6"/>
                </a:highlight>
                <a:latin typeface="Dosis"/>
                <a:ea typeface="Dosis"/>
                <a:cs typeface="Dosis"/>
                <a:sym typeface="Dosis"/>
              </a:rPr>
              <a:t> NO LUGAR DESSE RETÂNGULO?</a:t>
            </a:r>
            <a:endParaRPr sz="3600">
              <a:solidFill>
                <a:srgbClr val="434343"/>
              </a:solidFill>
              <a:highlight>
                <a:srgbClr val="E7E6E6"/>
              </a:highlight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331" name="Google Shape;331;p26"/>
          <p:cNvPicPr preferRelativeResize="0"/>
          <p:nvPr/>
        </p:nvPicPr>
        <p:blipFill rotWithShape="1">
          <a:blip r:embed="rId4">
            <a:alphaModFix/>
          </a:blip>
          <a:srcRect l="396" r="386"/>
          <a:stretch/>
        </p:blipFill>
        <p:spPr>
          <a:xfrm>
            <a:off x="7218950" y="487950"/>
            <a:ext cx="4378500" cy="5882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7"/>
          <p:cNvSpPr txBox="1">
            <a:spLocks noGrp="1"/>
          </p:cNvSpPr>
          <p:nvPr>
            <p:ph type="ctrTitle"/>
          </p:nvPr>
        </p:nvSpPr>
        <p:spPr>
          <a:xfrm>
            <a:off x="2019400" y="2453100"/>
            <a:ext cx="7546800" cy="1645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Obrigado! =D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pic>
        <p:nvPicPr>
          <p:cNvPr id="118" name="Google Shape;11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5"/>
          <p:cNvSpPr txBox="1">
            <a:spLocks noGrp="1"/>
          </p:cNvSpPr>
          <p:nvPr>
            <p:ph type="title" idx="4294967295"/>
          </p:nvPr>
        </p:nvSpPr>
        <p:spPr>
          <a:xfrm>
            <a:off x="1506197" y="304625"/>
            <a:ext cx="70623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roadmap.txt</a:t>
            </a:r>
            <a:endParaRPr/>
          </a:p>
        </p:txBody>
      </p:sp>
      <p:grpSp>
        <p:nvGrpSpPr>
          <p:cNvPr id="120" name="Google Shape;120;p15"/>
          <p:cNvGrpSpPr/>
          <p:nvPr/>
        </p:nvGrpSpPr>
        <p:grpSpPr>
          <a:xfrm>
            <a:off x="825745" y="1977637"/>
            <a:ext cx="7166055" cy="3524563"/>
            <a:chOff x="825745" y="1736737"/>
            <a:chExt cx="7166055" cy="3524563"/>
          </a:xfrm>
        </p:grpSpPr>
        <p:grpSp>
          <p:nvGrpSpPr>
            <p:cNvPr id="121" name="Google Shape;121;p15"/>
            <p:cNvGrpSpPr/>
            <p:nvPr/>
          </p:nvGrpSpPr>
          <p:grpSpPr>
            <a:xfrm>
              <a:off x="825745" y="1736737"/>
              <a:ext cx="7166055" cy="619800"/>
              <a:chOff x="825745" y="1736737"/>
              <a:chExt cx="7166055" cy="619800"/>
            </a:xfrm>
          </p:grpSpPr>
          <p:grpSp>
            <p:nvGrpSpPr>
              <p:cNvPr id="122" name="Google Shape;122;p15"/>
              <p:cNvGrpSpPr/>
              <p:nvPr/>
            </p:nvGrpSpPr>
            <p:grpSpPr>
              <a:xfrm>
                <a:off x="825745" y="1994746"/>
                <a:ext cx="965409" cy="103800"/>
                <a:chOff x="825745" y="3193246"/>
                <a:chExt cx="965409" cy="103800"/>
              </a:xfrm>
            </p:grpSpPr>
            <p:sp>
              <p:nvSpPr>
                <p:cNvPr id="123" name="Google Shape;123;p15"/>
                <p:cNvSpPr/>
                <p:nvPr/>
              </p:nvSpPr>
              <p:spPr>
                <a:xfrm rot="10800000" flipH="1">
                  <a:off x="825745" y="3233606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124" name="Google Shape;124;p15"/>
                <p:cNvSpPr/>
                <p:nvPr/>
              </p:nvSpPr>
              <p:spPr>
                <a:xfrm>
                  <a:off x="1687355" y="3193246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  <p:sp>
            <p:nvSpPr>
              <p:cNvPr id="125" name="Google Shape;125;p15"/>
              <p:cNvSpPr txBox="1"/>
              <p:nvPr/>
            </p:nvSpPr>
            <p:spPr>
              <a:xfrm>
                <a:off x="1895200" y="1736737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1 - O que são middlewares</a:t>
                </a:r>
                <a:endParaRPr sz="21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26" name="Google Shape;126;p15"/>
            <p:cNvGrpSpPr/>
            <p:nvPr/>
          </p:nvGrpSpPr>
          <p:grpSpPr>
            <a:xfrm>
              <a:off x="825745" y="4641499"/>
              <a:ext cx="7166055" cy="619800"/>
              <a:chOff x="825745" y="4939399"/>
              <a:chExt cx="7166055" cy="619800"/>
            </a:xfrm>
          </p:grpSpPr>
          <p:grpSp>
            <p:nvGrpSpPr>
              <p:cNvPr id="127" name="Google Shape;127;p15"/>
              <p:cNvGrpSpPr/>
              <p:nvPr/>
            </p:nvGrpSpPr>
            <p:grpSpPr>
              <a:xfrm>
                <a:off x="825745" y="5197405"/>
                <a:ext cx="965409" cy="103800"/>
                <a:chOff x="825745" y="5299009"/>
                <a:chExt cx="965409" cy="103800"/>
              </a:xfrm>
            </p:grpSpPr>
            <p:sp>
              <p:nvSpPr>
                <p:cNvPr id="128" name="Google Shape;128;p15"/>
                <p:cNvSpPr/>
                <p:nvPr/>
              </p:nvSpPr>
              <p:spPr>
                <a:xfrm rot="10800000" flipH="1">
                  <a:off x="825745" y="5339368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129" name="Google Shape;129;p15"/>
                <p:cNvSpPr/>
                <p:nvPr/>
              </p:nvSpPr>
              <p:spPr>
                <a:xfrm>
                  <a:off x="1687355" y="5299009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  <p:sp>
            <p:nvSpPr>
              <p:cNvPr id="130" name="Google Shape;130;p15"/>
              <p:cNvSpPr txBox="1"/>
              <p:nvPr/>
            </p:nvSpPr>
            <p:spPr>
              <a:xfrm>
                <a:off x="1895200" y="4939399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5 - Referências</a:t>
                </a:r>
                <a:endParaRPr sz="21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31" name="Google Shape;131;p15"/>
            <p:cNvGrpSpPr/>
            <p:nvPr/>
          </p:nvGrpSpPr>
          <p:grpSpPr>
            <a:xfrm>
              <a:off x="825745" y="3189112"/>
              <a:ext cx="7166055" cy="619800"/>
              <a:chOff x="825745" y="3784912"/>
              <a:chExt cx="7166055" cy="619800"/>
            </a:xfrm>
          </p:grpSpPr>
          <p:sp>
            <p:nvSpPr>
              <p:cNvPr id="132" name="Google Shape;132;p15"/>
              <p:cNvSpPr txBox="1"/>
              <p:nvPr/>
            </p:nvSpPr>
            <p:spPr>
              <a:xfrm>
                <a:off x="1895200" y="3784912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3 - Exemplos de uso</a:t>
                </a:r>
                <a:endParaRPr sz="21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33" name="Google Shape;133;p15"/>
              <p:cNvGrpSpPr/>
              <p:nvPr/>
            </p:nvGrpSpPr>
            <p:grpSpPr>
              <a:xfrm>
                <a:off x="825745" y="4042919"/>
                <a:ext cx="965409" cy="103800"/>
                <a:chOff x="825745" y="4246115"/>
                <a:chExt cx="965409" cy="103800"/>
              </a:xfrm>
            </p:grpSpPr>
            <p:sp>
              <p:nvSpPr>
                <p:cNvPr id="134" name="Google Shape;134;p15"/>
                <p:cNvSpPr/>
                <p:nvPr/>
              </p:nvSpPr>
              <p:spPr>
                <a:xfrm>
                  <a:off x="1687355" y="4246115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135" name="Google Shape;135;p15"/>
                <p:cNvSpPr/>
                <p:nvPr/>
              </p:nvSpPr>
              <p:spPr>
                <a:xfrm rot="10800000" flipH="1">
                  <a:off x="825745" y="4286456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</p:grpSp>
      </p:grpSp>
      <p:grpSp>
        <p:nvGrpSpPr>
          <p:cNvPr id="136" name="Google Shape;136;p15"/>
          <p:cNvGrpSpPr/>
          <p:nvPr/>
        </p:nvGrpSpPr>
        <p:grpSpPr>
          <a:xfrm>
            <a:off x="825745" y="2703849"/>
            <a:ext cx="7166055" cy="2079888"/>
            <a:chOff x="825745" y="1943149"/>
            <a:chExt cx="7166055" cy="2079888"/>
          </a:xfrm>
        </p:grpSpPr>
        <p:grpSp>
          <p:nvGrpSpPr>
            <p:cNvPr id="137" name="Google Shape;137;p15"/>
            <p:cNvGrpSpPr/>
            <p:nvPr/>
          </p:nvGrpSpPr>
          <p:grpSpPr>
            <a:xfrm>
              <a:off x="825745" y="1943149"/>
              <a:ext cx="7166055" cy="619800"/>
              <a:chOff x="825745" y="1943149"/>
              <a:chExt cx="7166055" cy="619800"/>
            </a:xfrm>
          </p:grpSpPr>
          <p:grpSp>
            <p:nvGrpSpPr>
              <p:cNvPr id="138" name="Google Shape;138;p15"/>
              <p:cNvGrpSpPr/>
              <p:nvPr/>
            </p:nvGrpSpPr>
            <p:grpSpPr>
              <a:xfrm>
                <a:off x="825745" y="2201159"/>
                <a:ext cx="965409" cy="103800"/>
                <a:chOff x="825745" y="3399659"/>
                <a:chExt cx="965409" cy="103800"/>
              </a:xfrm>
            </p:grpSpPr>
            <p:sp>
              <p:nvSpPr>
                <p:cNvPr id="139" name="Google Shape;139;p15"/>
                <p:cNvSpPr/>
                <p:nvPr/>
              </p:nvSpPr>
              <p:spPr>
                <a:xfrm rot="10800000" flipH="1">
                  <a:off x="825745" y="3440018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140" name="Google Shape;140;p15"/>
                <p:cNvSpPr/>
                <p:nvPr/>
              </p:nvSpPr>
              <p:spPr>
                <a:xfrm>
                  <a:off x="1687355" y="3399659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  <p:sp>
            <p:nvSpPr>
              <p:cNvPr id="141" name="Google Shape;141;p15"/>
              <p:cNvSpPr txBox="1"/>
              <p:nvPr/>
            </p:nvSpPr>
            <p:spPr>
              <a:xfrm>
                <a:off x="1895200" y="1943149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2 - O que é uma pipeline de middlewares</a:t>
                </a:r>
                <a:endParaRPr sz="2100">
                  <a:highlight>
                    <a:srgbClr val="92D764"/>
                  </a:highlight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42" name="Google Shape;142;p15"/>
            <p:cNvGrpSpPr/>
            <p:nvPr/>
          </p:nvGrpSpPr>
          <p:grpSpPr>
            <a:xfrm>
              <a:off x="825745" y="3403237"/>
              <a:ext cx="7166055" cy="619800"/>
              <a:chOff x="825745" y="3999037"/>
              <a:chExt cx="7166055" cy="619800"/>
            </a:xfrm>
          </p:grpSpPr>
          <p:sp>
            <p:nvSpPr>
              <p:cNvPr id="143" name="Google Shape;143;p15"/>
              <p:cNvSpPr txBox="1"/>
              <p:nvPr/>
            </p:nvSpPr>
            <p:spPr>
              <a:xfrm>
                <a:off x="1895200" y="3999037"/>
                <a:ext cx="6096600" cy="61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100">
                    <a:latin typeface="Lato"/>
                    <a:ea typeface="Lato"/>
                    <a:cs typeface="Lato"/>
                    <a:sym typeface="Lato"/>
                  </a:rPr>
                  <a:t>4 - Hands on</a:t>
                </a:r>
                <a:endParaRPr sz="21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44" name="Google Shape;144;p15"/>
              <p:cNvGrpSpPr/>
              <p:nvPr/>
            </p:nvGrpSpPr>
            <p:grpSpPr>
              <a:xfrm>
                <a:off x="825745" y="4257044"/>
                <a:ext cx="965409" cy="103800"/>
                <a:chOff x="825745" y="4460240"/>
                <a:chExt cx="965409" cy="103800"/>
              </a:xfrm>
            </p:grpSpPr>
            <p:sp>
              <p:nvSpPr>
                <p:cNvPr id="145" name="Google Shape;145;p15"/>
                <p:cNvSpPr/>
                <p:nvPr/>
              </p:nvSpPr>
              <p:spPr>
                <a:xfrm>
                  <a:off x="1687355" y="4460240"/>
                  <a:ext cx="103800" cy="1038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  <p:sp>
              <p:nvSpPr>
                <p:cNvPr id="146" name="Google Shape;146;p15"/>
                <p:cNvSpPr/>
                <p:nvPr/>
              </p:nvSpPr>
              <p:spPr>
                <a:xfrm rot="10800000" flipH="1">
                  <a:off x="825745" y="4500581"/>
                  <a:ext cx="836400" cy="23100"/>
                </a:xfrm>
                <a:prstGeom prst="rect">
                  <a:avLst/>
                </a:prstGeom>
                <a:gradFill>
                  <a:gsLst>
                    <a:gs pos="0">
                      <a:srgbClr val="8DC63F"/>
                    </a:gs>
                    <a:gs pos="100000">
                      <a:srgbClr val="0DAD9C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900"/>
                </a:p>
              </p:txBody>
            </p:sp>
          </p:grpSp>
        </p:grpSp>
      </p:grpSp>
      <p:pic>
        <p:nvPicPr>
          <p:cNvPr id="147" name="Google Shape;14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6175" y="247650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293675" y="2167825"/>
            <a:ext cx="8891400" cy="930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Gabriel Moreira</a:t>
            </a:r>
            <a:endParaRPr sz="6400"/>
          </a:p>
        </p:txBody>
      </p:sp>
      <p:sp>
        <p:nvSpPr>
          <p:cNvPr id="153" name="Google Shape;153;p16"/>
          <p:cNvSpPr/>
          <p:nvPr/>
        </p:nvSpPr>
        <p:spPr>
          <a:xfrm flipH="1">
            <a:off x="1742800" y="4713100"/>
            <a:ext cx="10440600" cy="2136300"/>
          </a:xfrm>
          <a:prstGeom prst="round1Rect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 rotWithShape="1">
          <a:blip r:embed="rId3">
            <a:alphaModFix/>
          </a:blip>
          <a:srcRect l="7300" r="7309"/>
          <a:stretch/>
        </p:blipFill>
        <p:spPr>
          <a:xfrm rot="10800000">
            <a:off x="1293682" y="0"/>
            <a:ext cx="482153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/>
          <p:nvPr/>
        </p:nvSpPr>
        <p:spPr>
          <a:xfrm>
            <a:off x="7505700" y="-25"/>
            <a:ext cx="46863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156" name="Google Shape;156;p16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157" name="Google Shape;157;p16"/>
          <p:cNvCxnSpPr>
            <a:stCxn id="156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" name="Google Shape;158;p16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Pipeline de Middlewares com ASP .NET Core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6"/>
          <p:cNvSpPr txBox="1">
            <a:spLocks noGrp="1"/>
          </p:cNvSpPr>
          <p:nvPr>
            <p:ph type="body" idx="1"/>
          </p:nvPr>
        </p:nvSpPr>
        <p:spPr>
          <a:xfrm>
            <a:off x="1356150" y="2969825"/>
            <a:ext cx="4123200" cy="1551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Dev Back-end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9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+8 anos com TI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Zupper há 1 mês</a:t>
            </a:r>
            <a:endParaRPr sz="1800"/>
          </a:p>
        </p:txBody>
      </p:sp>
      <p:pic>
        <p:nvPicPr>
          <p:cNvPr id="161" name="Google Shape;161;p16"/>
          <p:cNvPicPr preferRelativeResize="0"/>
          <p:nvPr/>
        </p:nvPicPr>
        <p:blipFill rotWithShape="1">
          <a:blip r:embed="rId5">
            <a:alphaModFix/>
          </a:blip>
          <a:srcRect b="8298"/>
          <a:stretch/>
        </p:blipFill>
        <p:spPr>
          <a:xfrm>
            <a:off x="8248776" y="1342310"/>
            <a:ext cx="3653498" cy="5507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/>
          <p:nvPr/>
        </p:nvSpPr>
        <p:spPr>
          <a:xfrm>
            <a:off x="-8500" y="-8500"/>
            <a:ext cx="12192000" cy="6858000"/>
          </a:xfrm>
          <a:prstGeom prst="rect">
            <a:avLst/>
          </a:prstGeom>
          <a:gradFill>
            <a:gsLst>
              <a:gs pos="0">
                <a:srgbClr val="0C3253"/>
              </a:gs>
              <a:gs pos="100000">
                <a:srgbClr val="071A5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8" name="Google Shape;168;p17"/>
          <p:cNvPicPr preferRelativeResize="0"/>
          <p:nvPr/>
        </p:nvPicPr>
        <p:blipFill rotWithShape="1">
          <a:blip r:embed="rId3">
            <a:alphaModFix amt="14000"/>
          </a:blip>
          <a:srcRect l="372" t="747" r="1655" b="26715"/>
          <a:stretch/>
        </p:blipFill>
        <p:spPr>
          <a:xfrm>
            <a:off x="-85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7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171" name="Google Shape;171;p17"/>
          <p:cNvCxnSpPr>
            <a:stCxn id="170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Google Shape;172;p17"/>
          <p:cNvSpPr txBox="1"/>
          <p:nvPr/>
        </p:nvSpPr>
        <p:spPr>
          <a:xfrm rot="-5399755">
            <a:off x="-1595428" y="3128975"/>
            <a:ext cx="4214700" cy="4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73" name="Google Shape;17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7"/>
          <p:cNvSpPr txBox="1"/>
          <p:nvPr/>
        </p:nvSpPr>
        <p:spPr>
          <a:xfrm>
            <a:off x="1190225" y="1437725"/>
            <a:ext cx="8965200" cy="21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r>
              <a:rPr lang="en-US" sz="6000" i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Pipe quem</a:t>
            </a:r>
            <a:r>
              <a:rPr lang="en-US"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?”</a:t>
            </a:r>
            <a:endParaRPr sz="6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r>
              <a:rPr lang="en-US" sz="6000" i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Middle</a:t>
            </a:r>
            <a:r>
              <a:rPr lang="en-US"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o quê?”</a:t>
            </a:r>
            <a:endParaRPr sz="6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75" name="Google Shape;17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12200" y="439250"/>
            <a:ext cx="4973450" cy="371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7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1 - O que são Middlewares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1190225" y="4588800"/>
            <a:ext cx="7250700" cy="10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Calma… já vai ficar + claro!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184" name="Google Shape;184;p18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185" name="Google Shape;185;p18"/>
          <p:cNvCxnSpPr>
            <a:stCxn id="184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6" name="Google Shape;186;p18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1 - O que são Middlewares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87" name="Google Shape;1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8"/>
          <p:cNvSpPr txBox="1"/>
          <p:nvPr/>
        </p:nvSpPr>
        <p:spPr>
          <a:xfrm>
            <a:off x="1364200" y="1437725"/>
            <a:ext cx="3614400" cy="44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É um </a:t>
            </a:r>
            <a:r>
              <a:rPr lang="en-US" sz="2400" b="1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trecho de código</a:t>
            </a:r>
            <a:r>
              <a:rPr lang="en-US" sz="24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utilizado para </a:t>
            </a:r>
            <a:r>
              <a:rPr lang="en-US" sz="2400" b="1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manipular</a:t>
            </a:r>
            <a:r>
              <a:rPr lang="en-US" sz="24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400" b="1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solicitações </a:t>
            </a:r>
            <a:r>
              <a:rPr lang="en-US" sz="24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 </a:t>
            </a:r>
            <a:r>
              <a:rPr lang="en-US" sz="2400" b="1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respostas</a:t>
            </a:r>
            <a:r>
              <a:rPr lang="en-US" sz="24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18"/>
          <p:cNvSpPr txBox="1">
            <a:spLocks noGrp="1"/>
          </p:cNvSpPr>
          <p:nvPr>
            <p:ph type="title" idx="4294967295"/>
          </p:nvPr>
        </p:nvSpPr>
        <p:spPr>
          <a:xfrm>
            <a:off x="1506202" y="304625"/>
            <a:ext cx="74403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Middleware</a:t>
            </a:r>
            <a:endParaRPr/>
          </a:p>
        </p:txBody>
      </p:sp>
      <p:pic>
        <p:nvPicPr>
          <p:cNvPr id="190" name="Google Shape;1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5175" y="2510050"/>
            <a:ext cx="6542601" cy="226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197" name="Google Shape;197;p19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198" name="Google Shape;198;p19"/>
          <p:cNvCxnSpPr>
            <a:stCxn id="197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19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2 - O que é uma pipeline de middlewares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200" name="Google Shape;2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9"/>
          <p:cNvSpPr txBox="1"/>
          <p:nvPr/>
        </p:nvSpPr>
        <p:spPr>
          <a:xfrm>
            <a:off x="1364200" y="1758075"/>
            <a:ext cx="4552200" cy="40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É uma </a:t>
            </a:r>
            <a:r>
              <a:rPr lang="en-US" sz="2400" b="1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sequência ordenada de etapas</a:t>
            </a:r>
            <a:r>
              <a:rPr lang="en-US" sz="24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e cada etapa contém um trecho de código (middleware) que pode manipular a etapa seguinte.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19"/>
          <p:cNvSpPr txBox="1">
            <a:spLocks noGrp="1"/>
          </p:cNvSpPr>
          <p:nvPr>
            <p:ph type="title" idx="4294967295"/>
          </p:nvPr>
        </p:nvSpPr>
        <p:spPr>
          <a:xfrm>
            <a:off x="1506202" y="304625"/>
            <a:ext cx="74403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Pipeline</a:t>
            </a:r>
            <a:endParaRPr/>
          </a:p>
        </p:txBody>
      </p:sp>
      <p:pic>
        <p:nvPicPr>
          <p:cNvPr id="203" name="Google Shape;203;p19"/>
          <p:cNvPicPr preferRelativeResize="0"/>
          <p:nvPr/>
        </p:nvPicPr>
        <p:blipFill rotWithShape="1">
          <a:blip r:embed="rId4">
            <a:alphaModFix/>
          </a:blip>
          <a:srcRect l="1642" t="10348" b="5384"/>
          <a:stretch/>
        </p:blipFill>
        <p:spPr>
          <a:xfrm>
            <a:off x="5916400" y="2062463"/>
            <a:ext cx="5874401" cy="34847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19"/>
          <p:cNvCxnSpPr/>
          <p:nvPr/>
        </p:nvCxnSpPr>
        <p:spPr>
          <a:xfrm>
            <a:off x="6574050" y="3118350"/>
            <a:ext cx="0" cy="13887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211" name="Google Shape;211;p20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212" name="Google Shape;212;p20"/>
          <p:cNvCxnSpPr>
            <a:stCxn id="211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3" name="Google Shape;213;p20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2 - O que é uma pipeline de middlewares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214" name="Google Shape;2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0"/>
          <p:cNvSpPr txBox="1">
            <a:spLocks noGrp="1"/>
          </p:cNvSpPr>
          <p:nvPr>
            <p:ph type="title" idx="4294967295"/>
          </p:nvPr>
        </p:nvSpPr>
        <p:spPr>
          <a:xfrm>
            <a:off x="1506202" y="304625"/>
            <a:ext cx="74403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Pipeline de Middlewares</a:t>
            </a:r>
            <a:endParaRPr/>
          </a:p>
        </p:txBody>
      </p:sp>
      <p:pic>
        <p:nvPicPr>
          <p:cNvPr id="216" name="Google Shape;2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5450" y="1493688"/>
            <a:ext cx="6721800" cy="430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0"/>
          <p:cNvSpPr txBox="1"/>
          <p:nvPr/>
        </p:nvSpPr>
        <p:spPr>
          <a:xfrm>
            <a:off x="1496325" y="5809625"/>
            <a:ext cx="8645100" cy="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Fonte: https://docs.microsoft.com/pt-br/aspnet/core/fundamentals/middleware/?view=aspnetcore-3.1</a:t>
            </a:r>
            <a:endParaRPr i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1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224" name="Google Shape;224;p21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225" name="Google Shape;225;p21"/>
          <p:cNvCxnSpPr>
            <a:stCxn id="224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6" name="Google Shape;226;p21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2 - O que é uma pipeline de middlewares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227" name="Google Shape;2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1"/>
          <p:cNvSpPr txBox="1">
            <a:spLocks noGrp="1"/>
          </p:cNvSpPr>
          <p:nvPr>
            <p:ph type="title" idx="4294967295"/>
          </p:nvPr>
        </p:nvSpPr>
        <p:spPr>
          <a:xfrm>
            <a:off x="1506202" y="304625"/>
            <a:ext cx="74403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Pipeline de Middlewares</a:t>
            </a:r>
            <a:endParaRPr/>
          </a:p>
        </p:txBody>
      </p:sp>
      <p:pic>
        <p:nvPicPr>
          <p:cNvPr id="229" name="Google Shape;22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7000" y="1493688"/>
            <a:ext cx="6721800" cy="430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1"/>
          <p:cNvSpPr txBox="1"/>
          <p:nvPr/>
        </p:nvSpPr>
        <p:spPr>
          <a:xfrm>
            <a:off x="9133425" y="3073600"/>
            <a:ext cx="10446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reverse</a:t>
            </a:r>
            <a:endParaRPr sz="1800" b="1">
              <a:solidFill>
                <a:srgbClr val="666666"/>
              </a:solidFill>
            </a:endParaRPr>
          </a:p>
        </p:txBody>
      </p:sp>
      <p:sp>
        <p:nvSpPr>
          <p:cNvPr id="231" name="Google Shape;231;p21"/>
          <p:cNvSpPr/>
          <p:nvPr/>
        </p:nvSpPr>
        <p:spPr>
          <a:xfrm rot="5400000">
            <a:off x="9351225" y="3365800"/>
            <a:ext cx="595200" cy="8784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99999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1341700" y="3073600"/>
            <a:ext cx="1317600" cy="15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999999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.Use();</a:t>
            </a:r>
            <a:br>
              <a:rPr lang="en-US" sz="1800" b="1">
                <a:solidFill>
                  <a:srgbClr val="999999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</a:br>
            <a:r>
              <a:rPr lang="en-US" sz="1800" b="1">
                <a:solidFill>
                  <a:srgbClr val="999999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.Map();</a:t>
            </a:r>
            <a:endParaRPr sz="1800" b="1">
              <a:solidFill>
                <a:srgbClr val="999999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999999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.Run();</a:t>
            </a:r>
            <a:endParaRPr sz="1800" b="1">
              <a:solidFill>
                <a:srgbClr val="999999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999999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999999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…When();</a:t>
            </a:r>
            <a:endParaRPr sz="1800" b="1">
              <a:solidFill>
                <a:srgbClr val="999999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21"/>
          <p:cNvSpPr txBox="1"/>
          <p:nvPr/>
        </p:nvSpPr>
        <p:spPr>
          <a:xfrm>
            <a:off x="1496325" y="5809625"/>
            <a:ext cx="8645100" cy="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Fonte: https://docs.microsoft.com/pt-br/aspnet/core/fundamentals/middleware/?view=aspnetcore-3.1</a:t>
            </a:r>
            <a:endParaRPr i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8076050" y="2307100"/>
            <a:ext cx="992700" cy="2995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1"/>
          <p:cNvSpPr/>
          <p:nvPr/>
        </p:nvSpPr>
        <p:spPr>
          <a:xfrm>
            <a:off x="7760900" y="3418000"/>
            <a:ext cx="289200" cy="256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1"/>
          <p:cNvSpPr txBox="1"/>
          <p:nvPr/>
        </p:nvSpPr>
        <p:spPr>
          <a:xfrm>
            <a:off x="8050100" y="2696425"/>
            <a:ext cx="1044600" cy="22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Controller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21"/>
          <p:cNvPicPr preferRelativeResize="0"/>
          <p:nvPr/>
        </p:nvPicPr>
        <p:blipFill rotWithShape="1">
          <a:blip r:embed="rId4">
            <a:alphaModFix/>
          </a:blip>
          <a:srcRect l="53223" t="35155" r="36332" b="56944"/>
          <a:stretch/>
        </p:blipFill>
        <p:spPr>
          <a:xfrm>
            <a:off x="6415425" y="3336700"/>
            <a:ext cx="702049" cy="33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1"/>
          <p:cNvSpPr/>
          <p:nvPr/>
        </p:nvSpPr>
        <p:spPr>
          <a:xfrm rot="10800000">
            <a:off x="7713275" y="4019200"/>
            <a:ext cx="289200" cy="256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/>
          <p:nvPr/>
        </p:nvSpPr>
        <p:spPr>
          <a:xfrm>
            <a:off x="10141175" y="-25"/>
            <a:ext cx="2050800" cy="6858000"/>
          </a:xfrm>
          <a:prstGeom prst="rect">
            <a:avLst/>
          </a:prstGeom>
          <a:gradFill>
            <a:gsLst>
              <a:gs pos="0">
                <a:srgbClr val="8DC63F"/>
              </a:gs>
              <a:gs pos="100000">
                <a:srgbClr val="0DAD9C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245" name="Google Shape;245;p22"/>
          <p:cNvSpPr/>
          <p:nvPr/>
        </p:nvSpPr>
        <p:spPr>
          <a:xfrm>
            <a:off x="655800" y="5851633"/>
            <a:ext cx="339900" cy="339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cxnSp>
        <p:nvCxnSpPr>
          <p:cNvPr id="246" name="Google Shape;246;p22"/>
          <p:cNvCxnSpPr>
            <a:stCxn id="245" idx="0"/>
          </p:cNvCxnSpPr>
          <p:nvPr/>
        </p:nvCxnSpPr>
        <p:spPr>
          <a:xfrm rot="10800000">
            <a:off x="825750" y="1437733"/>
            <a:ext cx="0" cy="441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Google Shape;247;p22"/>
          <p:cNvSpPr txBox="1"/>
          <p:nvPr/>
        </p:nvSpPr>
        <p:spPr>
          <a:xfrm rot="-5399755">
            <a:off x="-1415281" y="2948837"/>
            <a:ext cx="42147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2 - O que é uma pipeline de middlewares</a:t>
            </a: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248" name="Google Shape;2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27" y="584126"/>
            <a:ext cx="478650" cy="7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2"/>
          <p:cNvSpPr txBox="1">
            <a:spLocks noGrp="1"/>
          </p:cNvSpPr>
          <p:nvPr>
            <p:ph type="title" idx="4294967295"/>
          </p:nvPr>
        </p:nvSpPr>
        <p:spPr>
          <a:xfrm>
            <a:off x="1506202" y="304625"/>
            <a:ext cx="74403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Pipeline de Middlewares</a:t>
            </a:r>
            <a:endParaRPr/>
          </a:p>
        </p:txBody>
      </p:sp>
      <p:pic>
        <p:nvPicPr>
          <p:cNvPr id="250" name="Google Shape;25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6337" y="1630325"/>
            <a:ext cx="7974251" cy="441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2"/>
          <p:cNvSpPr txBox="1"/>
          <p:nvPr/>
        </p:nvSpPr>
        <p:spPr>
          <a:xfrm>
            <a:off x="1496325" y="6191525"/>
            <a:ext cx="8645100" cy="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Fonte: https://docs.microsoft.com/pt-br/aspnet/core/fundamentals/middleware/?view=aspnetcore-3.1</a:t>
            </a:r>
            <a:endParaRPr i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8DC63F"/>
      </a:dk2>
      <a:lt2>
        <a:srgbClr val="0C3455"/>
      </a:lt2>
      <a:accent1>
        <a:srgbClr val="EF4123"/>
      </a:accent1>
      <a:accent2>
        <a:srgbClr val="40BA8D"/>
      </a:accent2>
      <a:accent3>
        <a:srgbClr val="0D1A33"/>
      </a:accent3>
      <a:accent4>
        <a:srgbClr val="F7941E"/>
      </a:accent4>
      <a:accent5>
        <a:srgbClr val="E6E7E8"/>
      </a:accent5>
      <a:accent6>
        <a:srgbClr val="333333"/>
      </a:accent6>
      <a:hlink>
        <a:srgbClr val="1582A0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415</Words>
  <Application>Microsoft Office PowerPoint</Application>
  <PresentationFormat>Widescreen</PresentationFormat>
  <Paragraphs>87</Paragraphs>
  <Slides>14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1" baseType="lpstr">
      <vt:lpstr>Dosis ExtraLight</vt:lpstr>
      <vt:lpstr>Lato Light</vt:lpstr>
      <vt:lpstr>Lato</vt:lpstr>
      <vt:lpstr>Arial</vt:lpstr>
      <vt:lpstr>Calibri</vt:lpstr>
      <vt:lpstr>Dosis</vt:lpstr>
      <vt:lpstr>Office Theme</vt:lpstr>
      <vt:lpstr>Pipeline de Middlewares ASP .NET Core</vt:lpstr>
      <vt:lpstr>roadmap.txt</vt:lpstr>
      <vt:lpstr>Gabriel Moreira</vt:lpstr>
      <vt:lpstr>Apresentação do PowerPoint</vt:lpstr>
      <vt:lpstr>Middleware</vt:lpstr>
      <vt:lpstr>Pipeline</vt:lpstr>
      <vt:lpstr>Pipeline de Middlewares</vt:lpstr>
      <vt:lpstr>Pipeline de Middlewares</vt:lpstr>
      <vt:lpstr>Pipeline de Middlewares</vt:lpstr>
      <vt:lpstr>Exemplos de Uso</vt:lpstr>
      <vt:lpstr>Apresentação do PowerPoint</vt:lpstr>
      <vt:lpstr>Referências</vt:lpstr>
      <vt:lpstr>Apresentação do PowerPoint</vt:lpstr>
      <vt:lpstr>Obrigado! =D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Pipeline de Middlewares ASP .NET Core</dc:title>
  <dc:creator>Gabriel Moreira</dc:creator>
  <cp:keywords>Zup Innovation</cp:keywords>
  <cp:lastModifiedBy>Gabriel Vicente Moreira da Silva</cp:lastModifiedBy>
  <cp:revision>1</cp:revision>
  <dcterms:modified xsi:type="dcterms:W3CDTF">2020-08-06T14:47:12Z</dcterms:modified>
</cp:coreProperties>
</file>